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E488B-877D-4626-A5AA-550F41DF764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57A07-1DE1-4213-9F80-E84F8CF65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0D10-9B78-48C9-8AD4-FA48EBA035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1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계산서 잘 만들어놓고 기다리는데 </a:t>
            </a:r>
            <a:r>
              <a:rPr lang="en-US" altLang="ko-KR" dirty="0" smtClean="0"/>
              <a:t>Crane Data </a:t>
            </a:r>
            <a:r>
              <a:rPr lang="ko-KR" altLang="en-US" dirty="0" smtClean="0"/>
              <a:t>없으니 할 수 있는 일이 없었다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0D10-9B78-48C9-8AD4-FA48EBA035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4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그러다가 건축물 </a:t>
            </a:r>
            <a:r>
              <a:rPr lang="ko-KR" altLang="en-US" dirty="0" err="1" smtClean="0"/>
              <a:t>하중기준</a:t>
            </a:r>
            <a:r>
              <a:rPr lang="ko-KR" altLang="en-US" dirty="0" smtClean="0"/>
              <a:t> 및 해설을 찾아보았다</a:t>
            </a:r>
            <a:r>
              <a:rPr lang="en-US" altLang="ko-KR" dirty="0" smtClean="0"/>
              <a:t>….</a:t>
            </a:r>
          </a:p>
          <a:p>
            <a:r>
              <a:rPr lang="ko-KR" altLang="en-US" dirty="0" smtClean="0"/>
              <a:t>문득 이게 맞는지</a:t>
            </a:r>
            <a:r>
              <a:rPr lang="ko-KR" altLang="en-US" baseline="0" dirty="0" smtClean="0"/>
              <a:t> 틀리는지 어떻게 확인할 수 있을까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하는 의문</a:t>
            </a:r>
            <a:r>
              <a:rPr lang="en-US" altLang="ko-KR" baseline="0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0D10-9B78-48C9-8AD4-FA48EBA035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14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방대한  </a:t>
            </a:r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갖고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가능하지 않을까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0D10-9B78-48C9-8AD4-FA48EBA035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9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8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17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8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0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0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5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81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AF5B9-5C87-4092-86F1-2A87062325F3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15A7-12D9-4E27-A8E9-828A080B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5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015" t="29800" r="35942" b="27118"/>
          <a:stretch/>
        </p:blipFill>
        <p:spPr>
          <a:xfrm>
            <a:off x="245930" y="1069657"/>
            <a:ext cx="5757540" cy="3627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0521" t="40971" r="34062" b="19806"/>
          <a:stretch/>
        </p:blipFill>
        <p:spPr>
          <a:xfrm>
            <a:off x="6624232" y="993141"/>
            <a:ext cx="4983517" cy="2308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5199" t="40954" r="35109" b="36158"/>
          <a:stretch/>
        </p:blipFill>
        <p:spPr>
          <a:xfrm>
            <a:off x="6724649" y="3865880"/>
            <a:ext cx="4354780" cy="1360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3" name="TextBox 2"/>
          <p:cNvSpPr txBox="1"/>
          <p:nvPr/>
        </p:nvSpPr>
        <p:spPr>
          <a:xfrm>
            <a:off x="883920" y="5831840"/>
            <a:ext cx="1039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확정 설계 자료로 상용 설계 프로그램과 같은 정해 산정 가능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282" t="40954" r="34796" b="47404"/>
          <a:stretch/>
        </p:blipFill>
        <p:spPr>
          <a:xfrm>
            <a:off x="165326" y="899467"/>
            <a:ext cx="5894162" cy="9801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6554" t="18259" r="27295" b="7309"/>
          <a:stretch/>
        </p:blipFill>
        <p:spPr>
          <a:xfrm>
            <a:off x="369719" y="2020450"/>
            <a:ext cx="5485376" cy="4792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7238" t="48295" r="33441" b="35000"/>
          <a:stretch/>
        </p:blipFill>
        <p:spPr>
          <a:xfrm>
            <a:off x="6464285" y="721360"/>
            <a:ext cx="5033011" cy="1158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25407" t="17874" r="26045" b="6154"/>
          <a:stretch/>
        </p:blipFill>
        <p:spPr>
          <a:xfrm>
            <a:off x="6352525" y="2083750"/>
            <a:ext cx="5503956" cy="4665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10640" y="155448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246880" y="263144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14880" y="156464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60880" y="385064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17440" y="153416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86560" y="643128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1676400" y="1879600"/>
            <a:ext cx="2560320" cy="782320"/>
          </a:xfrm>
          <a:custGeom>
            <a:avLst/>
            <a:gdLst>
              <a:gd name="connsiteX0" fmla="*/ 0 w 2560320"/>
              <a:gd name="connsiteY0" fmla="*/ 0 h 782320"/>
              <a:gd name="connsiteX1" fmla="*/ 1117600 w 2560320"/>
              <a:gd name="connsiteY1" fmla="*/ 447040 h 782320"/>
              <a:gd name="connsiteX2" fmla="*/ 2560320 w 2560320"/>
              <a:gd name="connsiteY2" fmla="*/ 78232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0320" h="782320">
                <a:moveTo>
                  <a:pt x="0" y="0"/>
                </a:moveTo>
                <a:cubicBezTo>
                  <a:pt x="345440" y="158326"/>
                  <a:pt x="690880" y="316653"/>
                  <a:pt x="1117600" y="447040"/>
                </a:cubicBezTo>
                <a:cubicBezTo>
                  <a:pt x="1544320" y="577427"/>
                  <a:pt x="2052320" y="679873"/>
                  <a:pt x="2560320" y="78232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600960" y="1899920"/>
            <a:ext cx="1341693" cy="2520450"/>
          </a:xfrm>
          <a:custGeom>
            <a:avLst/>
            <a:gdLst>
              <a:gd name="connsiteX0" fmla="*/ 132080 w 1341693"/>
              <a:gd name="connsiteY0" fmla="*/ 0 h 2520450"/>
              <a:gd name="connsiteX1" fmla="*/ 1341120 w 1341693"/>
              <a:gd name="connsiteY1" fmla="*/ 2296160 h 2520450"/>
              <a:gd name="connsiteX2" fmla="*/ 0 w 1341693"/>
              <a:gd name="connsiteY2" fmla="*/ 2306320 h 252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693" h="2520450">
                <a:moveTo>
                  <a:pt x="132080" y="0"/>
                </a:moveTo>
                <a:cubicBezTo>
                  <a:pt x="747606" y="955886"/>
                  <a:pt x="1363133" y="1911773"/>
                  <a:pt x="1341120" y="2296160"/>
                </a:cubicBezTo>
                <a:cubicBezTo>
                  <a:pt x="1319107" y="2680547"/>
                  <a:pt x="659553" y="2493433"/>
                  <a:pt x="0" y="230632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2336800" y="1920240"/>
            <a:ext cx="3627012" cy="4643120"/>
          </a:xfrm>
          <a:custGeom>
            <a:avLst/>
            <a:gdLst>
              <a:gd name="connsiteX0" fmla="*/ 3058160 w 3627012"/>
              <a:gd name="connsiteY0" fmla="*/ 0 h 4643120"/>
              <a:gd name="connsiteX1" fmla="*/ 3393440 w 3627012"/>
              <a:gd name="connsiteY1" fmla="*/ 3119120 h 4643120"/>
              <a:gd name="connsiteX2" fmla="*/ 0 w 3627012"/>
              <a:gd name="connsiteY2" fmla="*/ 4643120 h 464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7012" h="4643120">
                <a:moveTo>
                  <a:pt x="3058160" y="0"/>
                </a:moveTo>
                <a:cubicBezTo>
                  <a:pt x="3480646" y="1172633"/>
                  <a:pt x="3903133" y="2345267"/>
                  <a:pt x="3393440" y="3119120"/>
                </a:cubicBezTo>
                <a:cubicBezTo>
                  <a:pt x="2883747" y="3892973"/>
                  <a:pt x="1441873" y="4268046"/>
                  <a:pt x="0" y="464312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332720" y="150368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02400" y="6228079"/>
            <a:ext cx="802640" cy="490595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7376161" y="1879600"/>
            <a:ext cx="3597630" cy="4622800"/>
          </a:xfrm>
          <a:custGeom>
            <a:avLst/>
            <a:gdLst>
              <a:gd name="connsiteX0" fmla="*/ 2987040 w 3480187"/>
              <a:gd name="connsiteY0" fmla="*/ 0 h 4643120"/>
              <a:gd name="connsiteX1" fmla="*/ 3241040 w 3480187"/>
              <a:gd name="connsiteY1" fmla="*/ 3210560 h 4643120"/>
              <a:gd name="connsiteX2" fmla="*/ 0 w 3480187"/>
              <a:gd name="connsiteY2" fmla="*/ 4643120 h 4643120"/>
              <a:gd name="connsiteX0" fmla="*/ 3261360 w 3597630"/>
              <a:gd name="connsiteY0" fmla="*/ 0 h 4622800"/>
              <a:gd name="connsiteX1" fmla="*/ 3241040 w 3597630"/>
              <a:gd name="connsiteY1" fmla="*/ 3190240 h 4622800"/>
              <a:gd name="connsiteX2" fmla="*/ 0 w 3597630"/>
              <a:gd name="connsiteY2" fmla="*/ 4622800 h 462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7630" h="4622800">
                <a:moveTo>
                  <a:pt x="3261360" y="0"/>
                </a:moveTo>
                <a:cubicBezTo>
                  <a:pt x="3637280" y="1218353"/>
                  <a:pt x="3784600" y="2419773"/>
                  <a:pt x="3241040" y="3190240"/>
                </a:cubicBezTo>
                <a:cubicBezTo>
                  <a:pt x="2697480" y="3960707"/>
                  <a:pt x="1371600" y="4293446"/>
                  <a:pt x="0" y="462280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46507" y="2057698"/>
            <a:ext cx="20694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</a:rPr>
              <a:t>Identical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6427" y="3866178"/>
            <a:ext cx="1078453" cy="32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</a:rPr>
              <a:t>Identical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01699" y="1573347"/>
            <a:ext cx="1609638" cy="32512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15999" y="4468947"/>
            <a:ext cx="813076" cy="32512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96799" y="5697672"/>
            <a:ext cx="813076" cy="32512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040282" y="4456093"/>
            <a:ext cx="1555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</a:rPr>
              <a:t>To Be Modified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11557" y="5703868"/>
            <a:ext cx="1555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</a:rPr>
              <a:t>To Be Modified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908" t="45827" r="35421" b="33658"/>
          <a:stretch/>
        </p:blipFill>
        <p:spPr>
          <a:xfrm>
            <a:off x="359767" y="1202061"/>
            <a:ext cx="5699721" cy="1727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804" t="70442" r="35525" b="19904"/>
          <a:stretch/>
        </p:blipFill>
        <p:spPr>
          <a:xfrm>
            <a:off x="359767" y="2929248"/>
            <a:ext cx="5699721" cy="81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615" t="17682" r="36046" b="9424"/>
          <a:stretch/>
        </p:blipFill>
        <p:spPr>
          <a:xfrm>
            <a:off x="6682106" y="1202061"/>
            <a:ext cx="4556864" cy="4692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416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5440" y="261112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04080" y="260096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52240" y="346456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3667760" y="2794000"/>
            <a:ext cx="3098800" cy="2390777"/>
          </a:xfrm>
          <a:custGeom>
            <a:avLst/>
            <a:gdLst>
              <a:gd name="connsiteX0" fmla="*/ 0 w 3098800"/>
              <a:gd name="connsiteY0" fmla="*/ 0 h 2390777"/>
              <a:gd name="connsiteX1" fmla="*/ 2367280 w 3098800"/>
              <a:gd name="connsiteY1" fmla="*/ 1381760 h 2390777"/>
              <a:gd name="connsiteX2" fmla="*/ 2611120 w 3098800"/>
              <a:gd name="connsiteY2" fmla="*/ 2235200 h 2390777"/>
              <a:gd name="connsiteX3" fmla="*/ 3098800 w 3098800"/>
              <a:gd name="connsiteY3" fmla="*/ 2387600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2390777">
                <a:moveTo>
                  <a:pt x="0" y="0"/>
                </a:moveTo>
                <a:cubicBezTo>
                  <a:pt x="966046" y="504613"/>
                  <a:pt x="1932093" y="1009227"/>
                  <a:pt x="2367280" y="1381760"/>
                </a:cubicBezTo>
                <a:cubicBezTo>
                  <a:pt x="2802467" y="1754293"/>
                  <a:pt x="2489200" y="2067560"/>
                  <a:pt x="2611120" y="2235200"/>
                </a:cubicBezTo>
                <a:cubicBezTo>
                  <a:pt x="2733040" y="2402840"/>
                  <a:pt x="2915920" y="2395220"/>
                  <a:pt x="3098800" y="238760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27520" y="4947920"/>
            <a:ext cx="822960" cy="4267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046720" y="4947920"/>
            <a:ext cx="822960" cy="4267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374640" y="2743200"/>
            <a:ext cx="2722880" cy="2133600"/>
          </a:xfrm>
          <a:custGeom>
            <a:avLst/>
            <a:gdLst>
              <a:gd name="connsiteX0" fmla="*/ 0 w 2722880"/>
              <a:gd name="connsiteY0" fmla="*/ 0 h 2133600"/>
              <a:gd name="connsiteX1" fmla="*/ 2722880 w 2722880"/>
              <a:gd name="connsiteY1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22880" h="2133600">
                <a:moveTo>
                  <a:pt x="0" y="0"/>
                </a:moveTo>
                <a:lnTo>
                  <a:pt x="2722880" y="2133600"/>
                </a:ln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57040" y="3891280"/>
            <a:ext cx="6156960" cy="2827093"/>
          </a:xfrm>
          <a:custGeom>
            <a:avLst/>
            <a:gdLst>
              <a:gd name="connsiteX0" fmla="*/ 0 w 6156960"/>
              <a:gd name="connsiteY0" fmla="*/ 0 h 2827093"/>
              <a:gd name="connsiteX1" fmla="*/ 3423920 w 6156960"/>
              <a:gd name="connsiteY1" fmla="*/ 2733040 h 2827093"/>
              <a:gd name="connsiteX2" fmla="*/ 6156960 w 6156960"/>
              <a:gd name="connsiteY2" fmla="*/ 1930400 h 28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6960" h="2827093">
                <a:moveTo>
                  <a:pt x="0" y="0"/>
                </a:moveTo>
                <a:cubicBezTo>
                  <a:pt x="1198880" y="1205653"/>
                  <a:pt x="2397760" y="2411307"/>
                  <a:pt x="3423920" y="2733040"/>
                </a:cubicBezTo>
                <a:cubicBezTo>
                  <a:pt x="4450080" y="3054773"/>
                  <a:pt x="5303520" y="2492586"/>
                  <a:pt x="6156960" y="193040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271760" y="546608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97787" y="5247938"/>
            <a:ext cx="1078453" cy="32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</a:rPr>
              <a:t>Identical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230" t="27811" r="35641" b="43105"/>
          <a:stretch/>
        </p:blipFill>
        <p:spPr>
          <a:xfrm>
            <a:off x="538481" y="955041"/>
            <a:ext cx="5770880" cy="2448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4887" t="29030" r="35317" b="20579"/>
          <a:stretch/>
        </p:blipFill>
        <p:spPr>
          <a:xfrm>
            <a:off x="6800215" y="749936"/>
            <a:ext cx="4730039" cy="324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384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6961" t="52571" r="27809" b="38607"/>
          <a:stretch/>
        </p:blipFill>
        <p:spPr>
          <a:xfrm>
            <a:off x="538481" y="4018869"/>
            <a:ext cx="5453568" cy="47185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355840" y="1493520"/>
            <a:ext cx="609600" cy="32512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12267" y="3845858"/>
            <a:ext cx="20694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</a:rPr>
              <a:t>To Be Modified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818880" y="315976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129280" y="290576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37227" y="2504738"/>
            <a:ext cx="20694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</a:rPr>
              <a:t>Identical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820160" y="2609117"/>
            <a:ext cx="4968240" cy="642083"/>
          </a:xfrm>
          <a:custGeom>
            <a:avLst/>
            <a:gdLst>
              <a:gd name="connsiteX0" fmla="*/ 0 w 4968240"/>
              <a:gd name="connsiteY0" fmla="*/ 479523 h 642083"/>
              <a:gd name="connsiteX1" fmla="*/ 2682240 w 4968240"/>
              <a:gd name="connsiteY1" fmla="*/ 2003 h 642083"/>
              <a:gd name="connsiteX2" fmla="*/ 4968240 w 4968240"/>
              <a:gd name="connsiteY2" fmla="*/ 642083 h 64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8240" h="642083">
                <a:moveTo>
                  <a:pt x="0" y="479523"/>
                </a:moveTo>
                <a:cubicBezTo>
                  <a:pt x="927100" y="227216"/>
                  <a:pt x="1854200" y="-25090"/>
                  <a:pt x="2682240" y="2003"/>
                </a:cubicBezTo>
                <a:cubicBezTo>
                  <a:pt x="3510280" y="29096"/>
                  <a:pt x="4239260" y="335589"/>
                  <a:pt x="4968240" y="642083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019040" y="1767840"/>
            <a:ext cx="2184400" cy="2346960"/>
          </a:xfrm>
          <a:custGeom>
            <a:avLst/>
            <a:gdLst>
              <a:gd name="connsiteX0" fmla="*/ 2184400 w 2184400"/>
              <a:gd name="connsiteY0" fmla="*/ 0 h 2346960"/>
              <a:gd name="connsiteX1" fmla="*/ 1351280 w 2184400"/>
              <a:gd name="connsiteY1" fmla="*/ 1859280 h 2346960"/>
              <a:gd name="connsiteX2" fmla="*/ 0 w 2184400"/>
              <a:gd name="connsiteY2" fmla="*/ 2346960 h 2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400" h="2346960">
                <a:moveTo>
                  <a:pt x="2184400" y="0"/>
                </a:moveTo>
                <a:cubicBezTo>
                  <a:pt x="1949873" y="734060"/>
                  <a:pt x="1715347" y="1468120"/>
                  <a:pt x="1351280" y="1859280"/>
                </a:cubicBezTo>
                <a:cubicBezTo>
                  <a:pt x="987213" y="2250440"/>
                  <a:pt x="493606" y="2298700"/>
                  <a:pt x="0" y="2346960"/>
                </a:cubicBezTo>
              </a:path>
            </a:pathLst>
          </a:custGeom>
          <a:noFill/>
          <a:ln w="15875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27178" t="56028" r="33754" b="33835"/>
          <a:stretch/>
        </p:blipFill>
        <p:spPr>
          <a:xfrm>
            <a:off x="376125" y="5120541"/>
            <a:ext cx="6072284" cy="8534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l="25511" t="34607" r="26045" b="23849"/>
          <a:stretch/>
        </p:blipFill>
        <p:spPr>
          <a:xfrm>
            <a:off x="6304280" y="4166877"/>
            <a:ext cx="5757915" cy="267464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169920" y="5445759"/>
            <a:ext cx="914400" cy="528221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09840" y="526288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287760" y="6167120"/>
            <a:ext cx="609600" cy="32512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004917" y="4876800"/>
            <a:ext cx="3574443" cy="523469"/>
          </a:xfrm>
          <a:custGeom>
            <a:avLst/>
            <a:gdLst>
              <a:gd name="connsiteX0" fmla="*/ 59083 w 3574443"/>
              <a:gd name="connsiteY0" fmla="*/ 477520 h 523469"/>
              <a:gd name="connsiteX1" fmla="*/ 181003 w 3574443"/>
              <a:gd name="connsiteY1" fmla="*/ 477520 h 523469"/>
              <a:gd name="connsiteX2" fmla="*/ 1572923 w 3574443"/>
              <a:gd name="connsiteY2" fmla="*/ 0 h 523469"/>
              <a:gd name="connsiteX3" fmla="*/ 3574443 w 3574443"/>
              <a:gd name="connsiteY3" fmla="*/ 477520 h 52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443" h="523469">
                <a:moveTo>
                  <a:pt x="59083" y="477520"/>
                </a:moveTo>
                <a:cubicBezTo>
                  <a:pt x="-6111" y="517313"/>
                  <a:pt x="-71304" y="557107"/>
                  <a:pt x="181003" y="477520"/>
                </a:cubicBezTo>
                <a:cubicBezTo>
                  <a:pt x="433310" y="397933"/>
                  <a:pt x="1007350" y="0"/>
                  <a:pt x="1572923" y="0"/>
                </a:cubicBezTo>
                <a:cubicBezTo>
                  <a:pt x="2138496" y="0"/>
                  <a:pt x="2856469" y="238760"/>
                  <a:pt x="3574443" y="47752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767867" y="6436658"/>
            <a:ext cx="20694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</a:rPr>
              <a:t>Identical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677920" y="6085840"/>
            <a:ext cx="7457440" cy="545559"/>
          </a:xfrm>
          <a:custGeom>
            <a:avLst/>
            <a:gdLst>
              <a:gd name="connsiteX0" fmla="*/ 0 w 7457440"/>
              <a:gd name="connsiteY0" fmla="*/ 0 h 545559"/>
              <a:gd name="connsiteX1" fmla="*/ 3058160 w 7457440"/>
              <a:gd name="connsiteY1" fmla="*/ 528320 h 545559"/>
              <a:gd name="connsiteX2" fmla="*/ 7457440 w 7457440"/>
              <a:gd name="connsiteY2" fmla="*/ 365760 h 54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7440" h="545559">
                <a:moveTo>
                  <a:pt x="0" y="0"/>
                </a:moveTo>
                <a:cubicBezTo>
                  <a:pt x="907626" y="233680"/>
                  <a:pt x="1815253" y="467360"/>
                  <a:pt x="3058160" y="528320"/>
                </a:cubicBezTo>
                <a:cubicBezTo>
                  <a:pt x="4301067" y="589280"/>
                  <a:pt x="5879253" y="477520"/>
                  <a:pt x="7457440" y="36576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3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595" t="40521" r="35421" b="39620"/>
          <a:stretch/>
        </p:blipFill>
        <p:spPr>
          <a:xfrm>
            <a:off x="232932" y="502829"/>
            <a:ext cx="5748370" cy="1671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5576" t="20183" r="26605" b="5001"/>
          <a:stretch/>
        </p:blipFill>
        <p:spPr>
          <a:xfrm>
            <a:off x="265302" y="2099194"/>
            <a:ext cx="5683630" cy="48167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5494" t="20573" r="26271" b="8264"/>
          <a:stretch/>
        </p:blipFill>
        <p:spPr>
          <a:xfrm>
            <a:off x="6137933" y="766437"/>
            <a:ext cx="5733074" cy="4581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84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19040" y="2692400"/>
            <a:ext cx="812800" cy="416560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891520" y="3698240"/>
            <a:ext cx="863600" cy="156464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64907" y="3094018"/>
            <a:ext cx="1555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</a:rPr>
              <a:t>To Be Modified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70960" y="1087120"/>
            <a:ext cx="812800" cy="64008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50640" y="1645920"/>
            <a:ext cx="863600" cy="48768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7680" y="1381760"/>
            <a:ext cx="1659760" cy="1696720"/>
          </a:xfrm>
          <a:custGeom>
            <a:avLst/>
            <a:gdLst>
              <a:gd name="connsiteX0" fmla="*/ 613280 w 1659760"/>
              <a:gd name="connsiteY0" fmla="*/ 0 h 1696720"/>
              <a:gd name="connsiteX1" fmla="*/ 44320 w 1659760"/>
              <a:gd name="connsiteY1" fmla="*/ 924560 h 1696720"/>
              <a:gd name="connsiteX2" fmla="*/ 1659760 w 1659760"/>
              <a:gd name="connsiteY2" fmla="*/ 1696720 h 16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9760" h="1696720">
                <a:moveTo>
                  <a:pt x="613280" y="0"/>
                </a:moveTo>
                <a:cubicBezTo>
                  <a:pt x="241593" y="320886"/>
                  <a:pt x="-130093" y="641773"/>
                  <a:pt x="44320" y="924560"/>
                </a:cubicBezTo>
                <a:cubicBezTo>
                  <a:pt x="218733" y="1207347"/>
                  <a:pt x="939246" y="1452033"/>
                  <a:pt x="1659760" y="169672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704080" y="1910080"/>
            <a:ext cx="6602642" cy="1026160"/>
          </a:xfrm>
          <a:custGeom>
            <a:avLst/>
            <a:gdLst>
              <a:gd name="connsiteX0" fmla="*/ 0 w 6602642"/>
              <a:gd name="connsiteY0" fmla="*/ 0 h 1026160"/>
              <a:gd name="connsiteX1" fmla="*/ 5709920 w 6602642"/>
              <a:gd name="connsiteY1" fmla="*/ 294640 h 1026160"/>
              <a:gd name="connsiteX2" fmla="*/ 6502400 w 6602642"/>
              <a:gd name="connsiteY2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2642" h="1026160">
                <a:moveTo>
                  <a:pt x="0" y="0"/>
                </a:moveTo>
                <a:cubicBezTo>
                  <a:pt x="2313093" y="61806"/>
                  <a:pt x="4626187" y="123613"/>
                  <a:pt x="5709920" y="294640"/>
                </a:cubicBezTo>
                <a:cubicBezTo>
                  <a:pt x="6793653" y="465667"/>
                  <a:pt x="6648026" y="745913"/>
                  <a:pt x="6502400" y="1026160"/>
                </a:cubicBezTo>
              </a:path>
            </a:pathLst>
          </a:custGeom>
          <a:noFill/>
          <a:ln w="1270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0" y="416178"/>
            <a:ext cx="2133600" cy="304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5927" t="24965" r="31150" b="19066"/>
          <a:stretch/>
        </p:blipFill>
        <p:spPr>
          <a:xfrm rot="10800000">
            <a:off x="553085" y="3806208"/>
            <a:ext cx="4838700" cy="2771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9249" t="14027" r="36578" b="6540"/>
          <a:stretch/>
        </p:blipFill>
        <p:spPr>
          <a:xfrm rot="21540000">
            <a:off x="6667385" y="1273997"/>
            <a:ext cx="5392535" cy="5252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3840" y="111760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440" y="751840"/>
            <a:ext cx="1039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확정 설계 자료</a:t>
            </a:r>
            <a:r>
              <a:rPr lang="en-US" altLang="ko-KR" dirty="0" smtClean="0">
                <a:solidFill>
                  <a:srgbClr val="0000FF"/>
                </a:solidFill>
              </a:rPr>
              <a:t>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241" y="1249680"/>
            <a:ext cx="3535568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FF"/>
                </a:solidFill>
              </a:rPr>
              <a:t>Span 15m, 50tf Crane 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000FF"/>
                </a:solidFill>
              </a:rPr>
              <a:t>자중 </a:t>
            </a:r>
            <a:r>
              <a:rPr lang="en-US" altLang="ko-KR" sz="1500" dirty="0" smtClean="0">
                <a:solidFill>
                  <a:srgbClr val="0000FF"/>
                </a:solidFill>
              </a:rPr>
              <a:t>: </a:t>
            </a:r>
            <a:r>
              <a:rPr lang="ko-KR" altLang="en-US" sz="1500" dirty="0" smtClean="0">
                <a:solidFill>
                  <a:srgbClr val="0000FF"/>
                </a:solidFill>
              </a:rPr>
              <a:t>약 </a:t>
            </a:r>
            <a:r>
              <a:rPr lang="en-US" altLang="ko-KR" sz="1500" dirty="0" smtClean="0">
                <a:solidFill>
                  <a:srgbClr val="0000FF"/>
                </a:solidFill>
              </a:rPr>
              <a:t>52tf (520kN)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FF"/>
                </a:solidFill>
              </a:rPr>
              <a:t>Wheel Load A : </a:t>
            </a:r>
            <a:r>
              <a:rPr lang="ko-KR" altLang="en-US" sz="1500" dirty="0" smtClean="0">
                <a:solidFill>
                  <a:srgbClr val="0000FF"/>
                </a:solidFill>
              </a:rPr>
              <a:t>약 </a:t>
            </a:r>
            <a:r>
              <a:rPr lang="en-US" altLang="ko-KR" sz="1500" dirty="0" smtClean="0">
                <a:solidFill>
                  <a:srgbClr val="0000FF"/>
                </a:solidFill>
              </a:rPr>
              <a:t>34tf (340kN)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rgbClr val="0000FF"/>
                </a:solidFill>
              </a:rPr>
              <a:t>전체 하중 </a:t>
            </a:r>
            <a:r>
              <a:rPr lang="en-US" altLang="ko-KR" sz="1500" dirty="0" smtClean="0">
                <a:solidFill>
                  <a:srgbClr val="0000FF"/>
                </a:solidFill>
              </a:rPr>
              <a:t>(</a:t>
            </a:r>
            <a:r>
              <a:rPr lang="ko-KR" altLang="en-US" sz="1500" dirty="0" smtClean="0">
                <a:solidFill>
                  <a:srgbClr val="0000FF"/>
                </a:solidFill>
              </a:rPr>
              <a:t>자중 </a:t>
            </a:r>
            <a:r>
              <a:rPr lang="en-US" altLang="ko-KR" sz="1500" dirty="0" smtClean="0">
                <a:solidFill>
                  <a:srgbClr val="0000FF"/>
                </a:solidFill>
              </a:rPr>
              <a:t>+ </a:t>
            </a:r>
            <a:r>
              <a:rPr lang="ko-KR" altLang="en-US" sz="1500" dirty="0" smtClean="0">
                <a:solidFill>
                  <a:srgbClr val="0000FF"/>
                </a:solidFill>
              </a:rPr>
              <a:t>인양 중량</a:t>
            </a:r>
            <a:r>
              <a:rPr lang="en-US" altLang="ko-KR" sz="1500" dirty="0" smtClean="0">
                <a:solidFill>
                  <a:srgbClr val="0000FF"/>
                </a:solidFill>
              </a:rPr>
              <a:t>) : 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FF"/>
                </a:solidFill>
              </a:rPr>
              <a:t>1040kN (520kN + 500kN)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FF"/>
                </a:solidFill>
              </a:rPr>
              <a:t>Wheel Load B : 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FF"/>
                </a:solidFill>
              </a:rPr>
              <a:t>(1040-340x2)/2 = 180kN  </a:t>
            </a:r>
            <a:endParaRPr lang="ko-KR" altLang="en-US" sz="1500" dirty="0">
              <a:solidFill>
                <a:srgbClr val="0000FF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3920" y="3759200"/>
            <a:ext cx="457200" cy="2133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13600" y="5811520"/>
            <a:ext cx="457200" cy="2133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120" y="6156960"/>
            <a:ext cx="457200" cy="2133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278880" y="2180451"/>
            <a:ext cx="3037840" cy="3244989"/>
          </a:xfrm>
          <a:custGeom>
            <a:avLst/>
            <a:gdLst>
              <a:gd name="connsiteX0" fmla="*/ 3037840 w 3037840"/>
              <a:gd name="connsiteY0" fmla="*/ 3244989 h 3244989"/>
              <a:gd name="connsiteX1" fmla="*/ 1889760 w 3037840"/>
              <a:gd name="connsiteY1" fmla="*/ 491629 h 3244989"/>
              <a:gd name="connsiteX2" fmla="*/ 0 w 3037840"/>
              <a:gd name="connsiteY2" fmla="*/ 14109 h 324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3244989">
                <a:moveTo>
                  <a:pt x="3037840" y="3244989"/>
                </a:moveTo>
                <a:cubicBezTo>
                  <a:pt x="2716953" y="2137549"/>
                  <a:pt x="2396067" y="1030109"/>
                  <a:pt x="1889760" y="491629"/>
                </a:cubicBezTo>
                <a:cubicBezTo>
                  <a:pt x="1383453" y="-46851"/>
                  <a:pt x="691726" y="-16371"/>
                  <a:pt x="0" y="14109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144000" y="5384800"/>
            <a:ext cx="457200" cy="21336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866249" y="1899920"/>
            <a:ext cx="1557671" cy="3931920"/>
          </a:xfrm>
          <a:custGeom>
            <a:avLst/>
            <a:gdLst>
              <a:gd name="connsiteX0" fmla="*/ 937911 w 1557671"/>
              <a:gd name="connsiteY0" fmla="*/ 3931920 h 3931920"/>
              <a:gd name="connsiteX1" fmla="*/ 13351 w 1557671"/>
              <a:gd name="connsiteY1" fmla="*/ 1493520 h 3931920"/>
              <a:gd name="connsiteX2" fmla="*/ 1557671 w 1557671"/>
              <a:gd name="connsiteY2" fmla="*/ 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7671" h="3931920">
                <a:moveTo>
                  <a:pt x="937911" y="3931920"/>
                </a:moveTo>
                <a:cubicBezTo>
                  <a:pt x="423984" y="3040380"/>
                  <a:pt x="-89942" y="2148840"/>
                  <a:pt x="13351" y="1493520"/>
                </a:cubicBezTo>
                <a:cubicBezTo>
                  <a:pt x="116644" y="838200"/>
                  <a:pt x="837157" y="419100"/>
                  <a:pt x="1557671" y="0"/>
                </a:cubicBezTo>
              </a:path>
            </a:pathLst>
          </a:cu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12720" y="5648960"/>
            <a:ext cx="904240" cy="304800"/>
          </a:xfrm>
          <a:prstGeom prst="round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81040" y="6207760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100 </a:t>
            </a:r>
            <a:r>
              <a:rPr lang="en-US" altLang="ko-KR" dirty="0" err="1" smtClean="0">
                <a:solidFill>
                  <a:srgbClr val="0000FF"/>
                </a:solidFill>
              </a:rPr>
              <a:t>tf</a:t>
            </a:r>
            <a:r>
              <a:rPr lang="en-US" altLang="ko-KR" dirty="0" smtClean="0">
                <a:solidFill>
                  <a:srgbClr val="0000FF"/>
                </a:solidFill>
              </a:rPr>
              <a:t> Crane </a:t>
            </a:r>
            <a:r>
              <a:rPr lang="ko-KR" altLang="en-US" dirty="0" smtClean="0">
                <a:solidFill>
                  <a:srgbClr val="0000FF"/>
                </a:solidFill>
              </a:rPr>
              <a:t>제한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403600" y="1645920"/>
            <a:ext cx="2133600" cy="3657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3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0" t="49532" r="82525" b="13335"/>
          <a:stretch/>
        </p:blipFill>
        <p:spPr>
          <a:xfrm>
            <a:off x="1046478" y="3027680"/>
            <a:ext cx="3149714" cy="3677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1" t="16082" r="43185" b="59219"/>
          <a:stretch/>
        </p:blipFill>
        <p:spPr>
          <a:xfrm>
            <a:off x="4638679" y="1717751"/>
            <a:ext cx="7090402" cy="1674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3838" y="61342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5" name="TextBox 4"/>
          <p:cNvSpPr txBox="1"/>
          <p:nvPr/>
        </p:nvSpPr>
        <p:spPr>
          <a:xfrm>
            <a:off x="853440" y="751840"/>
            <a:ext cx="1039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확정 설계 자료</a:t>
            </a:r>
            <a:r>
              <a:rPr lang="en-US" altLang="ko-KR" dirty="0" smtClean="0">
                <a:solidFill>
                  <a:srgbClr val="0000FF"/>
                </a:solidFill>
              </a:rPr>
              <a:t>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0521" t="40971" r="34062" b="19806"/>
          <a:stretch/>
        </p:blipFill>
        <p:spPr>
          <a:xfrm>
            <a:off x="311633" y="736171"/>
            <a:ext cx="4485165" cy="2077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0279" y="3627464"/>
            <a:ext cx="6928481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dirty="0" smtClean="0"/>
              <a:t>1. </a:t>
            </a:r>
            <a:r>
              <a:rPr lang="ko-KR" altLang="en-US" sz="1500" dirty="0" smtClean="0"/>
              <a:t>기 수행 </a:t>
            </a:r>
            <a:r>
              <a:rPr lang="en-US" altLang="ko-KR" sz="1500" dirty="0" smtClean="0"/>
              <a:t>10</a:t>
            </a:r>
            <a:r>
              <a:rPr lang="ko-KR" altLang="en-US" sz="1500" dirty="0" smtClean="0"/>
              <a:t>여개 사업의 실제 제작  </a:t>
            </a:r>
            <a:r>
              <a:rPr lang="en-US" altLang="ko-KR" sz="1500" dirty="0" smtClean="0"/>
              <a:t>Crane Data </a:t>
            </a:r>
            <a:r>
              <a:rPr lang="ko-KR" altLang="en-US" sz="1500" dirty="0" smtClean="0"/>
              <a:t>수집</a:t>
            </a:r>
            <a:r>
              <a:rPr lang="en-US" altLang="ko-KR" sz="1500" dirty="0" smtClean="0"/>
              <a:t>, </a:t>
            </a:r>
          </a:p>
          <a:p>
            <a:pPr>
              <a:lnSpc>
                <a:spcPct val="125000"/>
              </a:lnSpc>
            </a:pPr>
            <a:r>
              <a:rPr lang="en-US" altLang="ko-KR" sz="1500" dirty="0" smtClean="0"/>
              <a:t>2. Machine Learning </a:t>
            </a:r>
            <a:r>
              <a:rPr lang="ko-KR" altLang="en-US" sz="1500" dirty="0" smtClean="0"/>
              <a:t>수행</a:t>
            </a:r>
            <a:r>
              <a:rPr lang="en-US" altLang="ko-KR" sz="1500" dirty="0" smtClean="0"/>
              <a:t>, </a:t>
            </a:r>
          </a:p>
          <a:p>
            <a:pPr>
              <a:lnSpc>
                <a:spcPct val="125000"/>
              </a:lnSpc>
            </a:pPr>
            <a:r>
              <a:rPr lang="en-US" altLang="ko-KR" sz="1500" dirty="0" smtClean="0"/>
              <a:t>3. </a:t>
            </a:r>
            <a:r>
              <a:rPr lang="ko-KR" altLang="en-US" sz="1500" dirty="0" smtClean="0"/>
              <a:t>요구 양중 중량 </a:t>
            </a:r>
            <a:r>
              <a:rPr lang="en-US" altLang="ko-KR" sz="1500" dirty="0" smtClean="0"/>
              <a:t>50tf </a:t>
            </a:r>
            <a:r>
              <a:rPr lang="ko-KR" altLang="en-US" sz="1500" dirty="0" smtClean="0"/>
              <a:t>및 건물의 </a:t>
            </a:r>
            <a:r>
              <a:rPr lang="en-US" altLang="ko-KR" sz="1500" dirty="0" smtClean="0"/>
              <a:t>Span </a:t>
            </a:r>
            <a:r>
              <a:rPr lang="ko-KR" altLang="en-US" sz="1500" dirty="0" smtClean="0"/>
              <a:t>등 기초 자료로부터</a:t>
            </a:r>
            <a:r>
              <a:rPr lang="en-US" altLang="ko-KR" sz="1500" dirty="0" smtClean="0"/>
              <a:t>,</a:t>
            </a:r>
          </a:p>
          <a:p>
            <a:pPr>
              <a:lnSpc>
                <a:spcPct val="125000"/>
              </a:lnSpc>
            </a:pPr>
            <a:r>
              <a:rPr lang="en-US" altLang="ko-KR" sz="1500" dirty="0" smtClean="0"/>
              <a:t> - Crane Bridge Weight (m1=220.5kN), </a:t>
            </a:r>
          </a:p>
          <a:p>
            <a:pPr>
              <a:lnSpc>
                <a:spcPct val="125000"/>
              </a:lnSpc>
            </a:pPr>
            <a:r>
              <a:rPr lang="en-US" altLang="ko-KR" sz="1500" dirty="0" smtClean="0"/>
              <a:t> - Trolley Weight (m2=55.3kN), Wheel Spacing (2.64m) </a:t>
            </a:r>
            <a:r>
              <a:rPr lang="ko-KR" altLang="en-US" sz="1500" dirty="0" smtClean="0"/>
              <a:t>유추</a:t>
            </a:r>
            <a:endParaRPr lang="en-US" altLang="ko-KR" sz="1500" dirty="0" smtClean="0"/>
          </a:p>
          <a:p>
            <a:pPr>
              <a:lnSpc>
                <a:spcPct val="125000"/>
              </a:lnSpc>
            </a:pPr>
            <a:r>
              <a:rPr lang="en-US" altLang="ko-KR" sz="1500" dirty="0" smtClean="0"/>
              <a:t>4. </a:t>
            </a:r>
            <a:r>
              <a:rPr lang="ko-KR" altLang="en-US" sz="1500" dirty="0" smtClean="0"/>
              <a:t>철골 단면 해석을 통해 최적 단면 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설계 조건 만족하는 최소 중량 부재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산출 </a:t>
            </a:r>
            <a:endParaRPr lang="ko-KR" alt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4856480" y="5699760"/>
            <a:ext cx="665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</a:rPr>
              <a:t>건축물 하중 기준의 </a:t>
            </a:r>
            <a:r>
              <a:rPr lang="en-US" altLang="ko-KR" dirty="0" smtClean="0">
                <a:solidFill>
                  <a:srgbClr val="0000FF"/>
                </a:solidFill>
              </a:rPr>
              <a:t>Crane </a:t>
            </a:r>
            <a:r>
              <a:rPr lang="ko-KR" altLang="en-US" dirty="0" smtClean="0">
                <a:solidFill>
                  <a:srgbClr val="0000FF"/>
                </a:solidFill>
              </a:rPr>
              <a:t>자중 절반 수준 산출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</a:rPr>
              <a:t>275.8kN(=220.5+55.3) vs 520kN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0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3838" y="61342"/>
            <a:ext cx="90627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 smtClean="0"/>
              <a:t>Crane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Girder Design</a:t>
            </a:r>
            <a:endParaRPr lang="ko-KR" altLang="en-US" sz="2300" dirty="0"/>
          </a:p>
        </p:txBody>
      </p:sp>
      <p:sp>
        <p:nvSpPr>
          <p:cNvPr id="3" name="TextBox 2"/>
          <p:cNvSpPr txBox="1"/>
          <p:nvPr/>
        </p:nvSpPr>
        <p:spPr>
          <a:xfrm>
            <a:off x="1788160" y="1005840"/>
            <a:ext cx="86258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확정 설계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없는 시점 </a:t>
            </a:r>
            <a:r>
              <a:rPr lang="en-US" altLang="ko-KR" dirty="0" smtClean="0"/>
              <a:t>(i.e. </a:t>
            </a:r>
            <a:r>
              <a:rPr lang="ko-KR" altLang="en-US" dirty="0" smtClean="0"/>
              <a:t>입찰 등</a:t>
            </a:r>
            <a:r>
              <a:rPr lang="en-US" altLang="ko-KR" dirty="0" smtClean="0"/>
              <a:t>) </a:t>
            </a:r>
            <a:r>
              <a:rPr lang="en-US" altLang="ko-KR" dirty="0"/>
              <a:t>Crane </a:t>
            </a:r>
            <a:r>
              <a:rPr lang="ko-KR" altLang="en-US" dirty="0"/>
              <a:t>하중 예측의</a:t>
            </a:r>
            <a:r>
              <a:rPr lang="en-US" altLang="ko-KR" dirty="0"/>
              <a:t> </a:t>
            </a:r>
            <a:r>
              <a:rPr lang="ko-KR" altLang="en-US" dirty="0"/>
              <a:t>정확성 제고</a:t>
            </a:r>
            <a:r>
              <a:rPr lang="en-US" altLang="ko-KR" dirty="0"/>
              <a:t> </a:t>
            </a:r>
            <a:r>
              <a:rPr lang="ko-KR" altLang="en-US" dirty="0"/>
              <a:t>및 경쟁력 확보 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확정 설계 </a:t>
            </a:r>
            <a:r>
              <a:rPr lang="en-US" altLang="ko-KR" dirty="0"/>
              <a:t>Data </a:t>
            </a:r>
            <a:r>
              <a:rPr lang="ko-KR" altLang="en-US" dirty="0"/>
              <a:t>없는 시점 </a:t>
            </a:r>
            <a:r>
              <a:rPr lang="en-US" altLang="ko-KR" dirty="0"/>
              <a:t>(i.e. </a:t>
            </a:r>
            <a:r>
              <a:rPr lang="ko-KR" altLang="en-US" dirty="0"/>
              <a:t>입찰 등</a:t>
            </a:r>
            <a:r>
              <a:rPr lang="en-US" altLang="ko-KR" dirty="0"/>
              <a:t>) </a:t>
            </a:r>
            <a:r>
              <a:rPr lang="en-US" altLang="ko-KR" dirty="0" smtClean="0"/>
              <a:t>Crane  </a:t>
            </a:r>
            <a:r>
              <a:rPr lang="ko-KR" altLang="en-US" dirty="0" smtClean="0"/>
              <a:t>양중 하중 </a:t>
            </a:r>
            <a:r>
              <a:rPr lang="en-US" altLang="ko-KR" dirty="0" smtClean="0"/>
              <a:t>100tf </a:t>
            </a:r>
            <a:r>
              <a:rPr lang="ko-KR" altLang="en-US" dirty="0" smtClean="0"/>
              <a:t>이상의 경우에 대한 설계 대안 제시 필요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압연 </a:t>
            </a:r>
            <a:r>
              <a:rPr lang="ko-KR" altLang="en-US" dirty="0" err="1" smtClean="0"/>
              <a:t>형강</a:t>
            </a:r>
            <a:r>
              <a:rPr lang="ko-KR" altLang="en-US" dirty="0" smtClean="0"/>
              <a:t> 설계 어려운 </a:t>
            </a:r>
            <a:r>
              <a:rPr lang="en-US" altLang="ko-KR" dirty="0" smtClean="0"/>
              <a:t>Crane Girder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경제적 </a:t>
            </a:r>
            <a:r>
              <a:rPr lang="en-US" altLang="ko-KR" dirty="0" smtClean="0"/>
              <a:t>built-up section design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5577840" y="3556000"/>
            <a:ext cx="995680" cy="365760"/>
          </a:xfrm>
          <a:prstGeom prst="downArrow">
            <a:avLst/>
          </a:prstGeom>
          <a:noFill/>
          <a:ln w="25400" cmpd="dbl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16960" y="4172585"/>
            <a:ext cx="5201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</a:rPr>
              <a:t>• Capacity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100 </a:t>
            </a:r>
            <a:r>
              <a:rPr lang="en-US" altLang="ko-KR" dirty="0" err="1" smtClean="0">
                <a:solidFill>
                  <a:srgbClr val="0000FF"/>
                </a:solidFill>
              </a:rPr>
              <a:t>tf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이상 </a:t>
            </a:r>
            <a:r>
              <a:rPr lang="en-US" altLang="ko-KR" dirty="0" smtClean="0">
                <a:solidFill>
                  <a:srgbClr val="0000FF"/>
                </a:solidFill>
              </a:rPr>
              <a:t>Crane Data </a:t>
            </a:r>
            <a:r>
              <a:rPr lang="ko-KR" altLang="en-US" dirty="0" smtClean="0">
                <a:solidFill>
                  <a:srgbClr val="0000FF"/>
                </a:solidFill>
              </a:rPr>
              <a:t>확보</a:t>
            </a:r>
            <a:r>
              <a:rPr lang="en-US" altLang="ko-KR" dirty="0" smtClean="0">
                <a:solidFill>
                  <a:srgbClr val="0000FF"/>
                </a:solidFill>
              </a:rPr>
              <a:t>, Database  </a:t>
            </a:r>
            <a:r>
              <a:rPr lang="ko-KR" altLang="en-US" dirty="0" smtClean="0">
                <a:solidFill>
                  <a:srgbClr val="0000FF"/>
                </a:solidFill>
              </a:rPr>
              <a:t>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00FF"/>
                </a:solidFill>
              </a:rPr>
              <a:t> • </a:t>
            </a:r>
            <a:r>
              <a:rPr lang="ko-KR" altLang="en-US" dirty="0" smtClean="0">
                <a:solidFill>
                  <a:srgbClr val="0000FF"/>
                </a:solidFill>
              </a:rPr>
              <a:t>경제적 </a:t>
            </a:r>
            <a:r>
              <a:rPr lang="en-US" altLang="ko-KR" dirty="0" smtClean="0">
                <a:solidFill>
                  <a:srgbClr val="0000FF"/>
                </a:solidFill>
              </a:rPr>
              <a:t>Built-up Steel Section Dimension </a:t>
            </a:r>
            <a:r>
              <a:rPr lang="ko-KR" altLang="en-US" dirty="0" smtClean="0">
                <a:solidFill>
                  <a:srgbClr val="0000FF"/>
                </a:solidFill>
              </a:rPr>
              <a:t>산출 및 관련 설계 기술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</a:rPr>
              <a:t>(Built-up </a:t>
            </a:r>
            <a:r>
              <a:rPr lang="ko-KR" altLang="en-US" dirty="0" smtClean="0">
                <a:solidFill>
                  <a:srgbClr val="0000FF"/>
                </a:solidFill>
              </a:rPr>
              <a:t>단면 설계 및  </a:t>
            </a:r>
            <a:r>
              <a:rPr lang="en-US" altLang="ko-KR" dirty="0" smtClean="0">
                <a:solidFill>
                  <a:srgbClr val="0000FF"/>
                </a:solidFill>
              </a:rPr>
              <a:t>4 wheel Crane </a:t>
            </a:r>
            <a:r>
              <a:rPr lang="ko-KR" altLang="en-US" dirty="0" smtClean="0">
                <a:solidFill>
                  <a:srgbClr val="0000FF"/>
                </a:solidFill>
              </a:rPr>
              <a:t>해석 등</a:t>
            </a:r>
            <a:r>
              <a:rPr lang="en-US" altLang="ko-KR" dirty="0" smtClean="0">
                <a:solidFill>
                  <a:srgbClr val="0000FF"/>
                </a:solidFill>
              </a:rPr>
              <a:t>) </a:t>
            </a:r>
            <a:r>
              <a:rPr lang="ko-KR" altLang="en-US" dirty="0" smtClean="0">
                <a:solidFill>
                  <a:srgbClr val="0000FF"/>
                </a:solidFill>
              </a:rPr>
              <a:t>확보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3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와이드스크린</PresentationFormat>
  <Paragraphs>50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장만규</dc:creator>
  <cp:lastModifiedBy>장만규</cp:lastModifiedBy>
  <cp:revision>1</cp:revision>
  <dcterms:created xsi:type="dcterms:W3CDTF">2022-04-29T08:25:35Z</dcterms:created>
  <dcterms:modified xsi:type="dcterms:W3CDTF">2022-04-29T08:25:38Z</dcterms:modified>
</cp:coreProperties>
</file>